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8" r:id="rId2"/>
    <p:sldId id="290" r:id="rId3"/>
    <p:sldId id="257" r:id="rId4"/>
    <p:sldId id="291" r:id="rId5"/>
    <p:sldId id="292" r:id="rId6"/>
    <p:sldId id="293" r:id="rId7"/>
    <p:sldId id="294" r:id="rId8"/>
    <p:sldId id="296" r:id="rId9"/>
    <p:sldId id="297" r:id="rId10"/>
    <p:sldId id="298" r:id="rId11"/>
    <p:sldId id="256" r:id="rId12"/>
    <p:sldId id="259" r:id="rId13"/>
    <p:sldId id="301" r:id="rId14"/>
    <p:sldId id="303" r:id="rId15"/>
    <p:sldId id="304" r:id="rId16"/>
    <p:sldId id="302" r:id="rId17"/>
    <p:sldId id="305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660"/>
  </p:normalViewPr>
  <p:slideViewPr>
    <p:cSldViewPr snapToGrid="0">
      <p:cViewPr varScale="1">
        <p:scale>
          <a:sx n="67" d="100"/>
          <a:sy n="67" d="100"/>
        </p:scale>
        <p:origin x="8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91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8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33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1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2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14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1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2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46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11/1/2023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995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marca-IF-baiano-atualizada_Fev_2012.jpg">
            <a:extLst>
              <a:ext uri="{FF2B5EF4-FFF2-40B4-BE49-F238E27FC236}">
                <a16:creationId xmlns:a16="http://schemas.microsoft.com/office/drawing/2014/main" id="{2D6E8495-CDB3-EE13-05ED-187E30634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904" y="405235"/>
            <a:ext cx="6124575" cy="19526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68FD613-91F1-F995-3C88-DD21BA1BE170}"/>
              </a:ext>
            </a:extLst>
          </p:cNvPr>
          <p:cNvSpPr txBox="1"/>
          <p:nvPr/>
        </p:nvSpPr>
        <p:spPr>
          <a:xfrm>
            <a:off x="1243014" y="3814762"/>
            <a:ext cx="63257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pt-BR" altLang="pt-BR" sz="2400" b="1" dirty="0">
                <a:cs typeface="Times New Roman" panose="02020603050405020304" pitchFamily="18" charset="0"/>
              </a:rPr>
              <a:t>IFBAIANO – CAMPUS GUANAMBI</a:t>
            </a:r>
            <a:br>
              <a:rPr lang="pt-BR" altLang="pt-BR" sz="2400" b="1" dirty="0">
                <a:cs typeface="Times New Roman" panose="02020603050405020304" pitchFamily="18" charset="0"/>
              </a:rPr>
            </a:br>
            <a:r>
              <a:rPr lang="pt-BR" altLang="pt-BR" sz="2400" b="1" dirty="0">
                <a:cs typeface="Times New Roman" panose="02020603050405020304" pitchFamily="18" charset="0"/>
              </a:rPr>
              <a:t>LÍNGUA ESPANHOLA</a:t>
            </a:r>
            <a:br>
              <a:rPr lang="pt-BR" altLang="pt-BR" sz="2400" b="1" dirty="0">
                <a:cs typeface="Times New Roman" panose="02020603050405020304" pitchFamily="18" charset="0"/>
              </a:rPr>
            </a:br>
            <a:r>
              <a:rPr lang="pt-BR" altLang="pt-BR" sz="2400" b="1" dirty="0">
                <a:cs typeface="Times New Roman" panose="02020603050405020304" pitchFamily="18" charset="0"/>
              </a:rPr>
              <a:t>DOCENTE – SAMYLLE SOUZA</a:t>
            </a:r>
          </a:p>
          <a:p>
            <a:pPr algn="ctr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pt-BR" altLang="pt-BR" sz="2400" dirty="0">
              <a:cs typeface="Times New Roman" panose="02020603050405020304" pitchFamily="18" charset="0"/>
            </a:endParaRPr>
          </a:p>
          <a:p>
            <a:pPr algn="ctr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pt-BR" altLang="pt-BR" sz="2400" b="1" dirty="0"/>
              <a:t>TEMA: EL PRETÉRITO PERFECTO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3052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57778961-C9D5-BF53-791C-0BE078C9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51" y="368761"/>
            <a:ext cx="8743428" cy="62034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209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7D457CA0-1088-4101-A934-0BDEEA765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51" t="20611" r="52304" b="22070"/>
          <a:stretch/>
        </p:blipFill>
        <p:spPr>
          <a:xfrm>
            <a:off x="4570338" y="200025"/>
            <a:ext cx="5000521" cy="6486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31E7C3B-2F62-C3D4-EE5B-B3548D9E6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8" r="3102"/>
          <a:stretch/>
        </p:blipFill>
        <p:spPr>
          <a:xfrm rot="20731711">
            <a:off x="328517" y="1847785"/>
            <a:ext cx="3689554" cy="22239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55209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5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6426" y="0"/>
            <a:ext cx="12208426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E94339-FFD4-B1BE-F6EF-DA10A94F5E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200"/>
          <a:stretch/>
        </p:blipFill>
        <p:spPr>
          <a:xfrm>
            <a:off x="-16426" y="10"/>
            <a:ext cx="12208426" cy="685799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DD2F39EF-E447-4D3C-BA57-A208C78F8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B66F52D-66AB-453F-8388-6BC9CFFBD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Graphic 9">
              <a:extLst>
                <a:ext uri="{FF2B5EF4-FFF2-40B4-BE49-F238E27FC236}">
                  <a16:creationId xmlns:a16="http://schemas.microsoft.com/office/drawing/2014/main" id="{5A580AD9-33FC-4CAA-87CA-EE6A4953C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738D01B-1599-406D-9D26-0CB053798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AC39A6A-6C90-4ADA-964C-099D1B00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66" name="Graphic 9">
              <a:extLst>
                <a:ext uri="{FF2B5EF4-FFF2-40B4-BE49-F238E27FC236}">
                  <a16:creationId xmlns:a16="http://schemas.microsoft.com/office/drawing/2014/main" id="{3A646F3F-CC5A-484E-A25D-E7BC6F6C4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Graphic 9">
              <a:extLst>
                <a:ext uri="{FF2B5EF4-FFF2-40B4-BE49-F238E27FC236}">
                  <a16:creationId xmlns:a16="http://schemas.microsoft.com/office/drawing/2014/main" id="{64A1EC4C-6132-40D1-BBF9-3A2E8B09A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6453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6B7DB07B-B1A0-1920-B89E-56BA6E456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98" t="34341" r="60040" b="17094"/>
          <a:stretch/>
        </p:blipFill>
        <p:spPr>
          <a:xfrm>
            <a:off x="4330956" y="266773"/>
            <a:ext cx="5057776" cy="64046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8860666-AD92-3D4C-C2B8-CC099A51C5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3" t="25806" r="4696" b="26882"/>
          <a:stretch/>
        </p:blipFill>
        <p:spPr>
          <a:xfrm>
            <a:off x="501445" y="2286000"/>
            <a:ext cx="3314767" cy="18140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4089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8E9632B-C508-84FB-A10A-D9CA1BC60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68" y="221227"/>
            <a:ext cx="4838356" cy="6487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8539777-25B2-89A7-9B1B-17190D8B3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97" y="455463"/>
            <a:ext cx="6444031" cy="60355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227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1C9F4261-11AE-7D7C-0304-D5A06448F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789" y="177165"/>
            <a:ext cx="7200900" cy="6480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1657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B6F2A2C-A179-6543-F0C1-20D8D7CFD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43" t="16328" r="49194" b="8367"/>
          <a:stretch/>
        </p:blipFill>
        <p:spPr>
          <a:xfrm>
            <a:off x="4586748" y="124158"/>
            <a:ext cx="4704736" cy="6560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17C3C2E-3DF8-D2FF-D997-A43EB8B1E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53" t="25806" r="4696" b="26882"/>
          <a:stretch/>
        </p:blipFill>
        <p:spPr>
          <a:xfrm>
            <a:off x="501445" y="2286000"/>
            <a:ext cx="3314767" cy="18140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7030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2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20642872-66FE-468F-6A35-5FB0ADC75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229934"/>
            <a:ext cx="5403532" cy="6299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 descr="Desenho de um animal&#10;&#10;Descrição gerada automaticamente com confiança média">
            <a:extLst>
              <a:ext uri="{FF2B5EF4-FFF2-40B4-BE49-F238E27FC236}">
                <a16:creationId xmlns:a16="http://schemas.microsoft.com/office/drawing/2014/main" id="{6AE66260-3810-5DFB-2C66-0102CDDD0C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7" t="47632" r="40338" b="8674"/>
          <a:stretch/>
        </p:blipFill>
        <p:spPr>
          <a:xfrm>
            <a:off x="971550" y="4126449"/>
            <a:ext cx="2486025" cy="207432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C97382E-7B47-CFCD-FB3D-9A64B5885581}"/>
              </a:ext>
            </a:extLst>
          </p:cNvPr>
          <p:cNvSpPr txBox="1"/>
          <p:nvPr/>
        </p:nvSpPr>
        <p:spPr>
          <a:xfrm>
            <a:off x="671514" y="957262"/>
            <a:ext cx="2886074" cy="21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¿</a:t>
            </a:r>
            <a:r>
              <a:rPr lang="pt-BR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Qué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ha </a:t>
            </a:r>
            <a:r>
              <a:rPr lang="pt-BR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hecho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</a:t>
            </a:r>
            <a:r>
              <a:rPr lang="pt-BR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Gaturro</a:t>
            </a:r>
            <a:r>
              <a:rPr lang="pt-B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?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7359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7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8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9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3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44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agem 9" descr="pasados1.jpg">
            <a:extLst>
              <a:ext uri="{FF2B5EF4-FFF2-40B4-BE49-F238E27FC236}">
                <a16:creationId xmlns:a16="http://schemas.microsoft.com/office/drawing/2014/main" id="{694A6F6D-288A-8324-F82A-2DB1C5665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" r="129" b="-1"/>
          <a:stretch/>
        </p:blipFill>
        <p:spPr bwMode="auto">
          <a:xfrm>
            <a:off x="457201" y="602379"/>
            <a:ext cx="11234056" cy="565324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4559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2C598-E944-4DB1-0FA3-4DEE927DD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67999"/>
            <a:ext cx="7656461" cy="1046452"/>
          </a:xfrm>
        </p:spPr>
        <p:txBody>
          <a:bodyPr/>
          <a:lstStyle/>
          <a:p>
            <a:pPr algn="ctr"/>
            <a:r>
              <a:rPr lang="pt-BR" dirty="0"/>
              <a:t>PRETÉRITO PERFECTO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8B88A0-81CC-6277-A848-47766DE09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3" y="1685926"/>
            <a:ext cx="7729537" cy="5014912"/>
          </a:xfrm>
        </p:spPr>
        <p:txBody>
          <a:bodyPr>
            <a:normAutofit fontScale="92500"/>
          </a:bodyPr>
          <a:lstStyle/>
          <a:p>
            <a:r>
              <a:rPr lang="es-ES" sz="2500" dirty="0"/>
              <a:t>Usos del pretérito perfecto:</a:t>
            </a:r>
          </a:p>
          <a:p>
            <a:endParaRPr lang="es-ES" sz="2500" dirty="0"/>
          </a:p>
          <a:p>
            <a:endParaRPr lang="es-ES" sz="2500" dirty="0"/>
          </a:p>
          <a:p>
            <a:r>
              <a:rPr lang="es-ES" sz="2500" dirty="0"/>
              <a:t>Cuando contamos historias y nos referimos a las acciones en el pasado. Usamos el pretérito perfecto si estamos dentro de la unidad de tiempo.</a:t>
            </a:r>
          </a:p>
          <a:p>
            <a:r>
              <a:rPr lang="es-ES" sz="2500" dirty="0"/>
              <a:t>Para hacer preguntas sin especificar a qué momento del pasado nos referimos. Eje.: ¿Has estado alguna vez en Cuba?</a:t>
            </a:r>
          </a:p>
          <a:p>
            <a:r>
              <a:rPr lang="es-ES" sz="2500" dirty="0"/>
              <a:t>Para referirnos a hechos o sucesos considerados en relación con el presente. Eje.: El correo todavía no ha llegado.</a:t>
            </a:r>
          </a:p>
          <a:p>
            <a:r>
              <a:rPr lang="es-ES" sz="2500" dirty="0"/>
              <a:t>Para referirnos a un pasado inmediato. Eje.:  Perdona, ¿ qué has dicho? No te he oído bien.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1576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Espaço Reservado para Conteúdo 3" descr="Texto&#10;&#10;Descrição gerada automaticamente">
            <a:extLst>
              <a:ext uri="{FF2B5EF4-FFF2-40B4-BE49-F238E27FC236}">
                <a16:creationId xmlns:a16="http://schemas.microsoft.com/office/drawing/2014/main" id="{101194FF-A5F9-5B6A-AE03-2DFC14163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r="1635" b="1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138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7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49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Texture">
            <a:extLst>
              <a:ext uri="{FF2B5EF4-FFF2-40B4-BE49-F238E27FC236}">
                <a16:creationId xmlns:a16="http://schemas.microsoft.com/office/drawing/2014/main" id="{6ECF82C0-05FE-4A82-B7AC-32C94138E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7230DB7-4E39-D5D7-DC6D-528077AFC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8793" b="9713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6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ure">
            <a:extLst>
              <a:ext uri="{FF2B5EF4-FFF2-40B4-BE49-F238E27FC236}">
                <a16:creationId xmlns:a16="http://schemas.microsoft.com/office/drawing/2014/main" id="{6ECF82C0-05FE-4A82-B7AC-32C94138E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BFA2B99-968C-1A4E-3CD2-2D30E78B4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l="1634" r="1" b="1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7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2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4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3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7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pattFill prst="pct5">
            <a:fgClr>
              <a:schemeClr val="accent4">
                <a:lumMod val="50000"/>
              </a:schemeClr>
            </a:fgClr>
            <a:bgClr>
              <a:schemeClr val="accent4">
                <a:lumMod val="75000"/>
              </a:schemeClr>
            </a:bgClr>
          </a:patt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ure">
            <a:extLst>
              <a:ext uri="{FF2B5EF4-FFF2-40B4-BE49-F238E27FC236}">
                <a16:creationId xmlns:a16="http://schemas.microsoft.com/office/drawing/2014/main" id="{CBA62C31-0C99-4D6C-BD25-B0CF2996B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BE04DB0-821D-2B96-7E8A-211B5045F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</a:blip>
          <a:srcRect t="352"/>
          <a:stretch/>
        </p:blipFill>
        <p:spPr>
          <a:xfrm>
            <a:off x="457201" y="602379"/>
            <a:ext cx="11234056" cy="565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123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0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2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3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4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5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36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37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pattFill prst="pct5">
            <a:fgClr>
              <a:schemeClr val="accent4">
                <a:lumMod val="50000"/>
              </a:schemeClr>
            </a:fgClr>
            <a:bgClr>
              <a:schemeClr val="accent4">
                <a:lumMod val="75000"/>
              </a:schemeClr>
            </a:bgClr>
          </a:patt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ure">
            <a:extLst>
              <a:ext uri="{FF2B5EF4-FFF2-40B4-BE49-F238E27FC236}">
                <a16:creationId xmlns:a16="http://schemas.microsoft.com/office/drawing/2014/main" id="{CBA62C31-0C99-4D6C-BD25-B0CF2996B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02B20C53-3B13-D509-326F-B2E909AA8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118" y="800101"/>
            <a:ext cx="11438154" cy="49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7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3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59D581B7-83C3-7AA2-D887-3A9A451C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87" y="13383"/>
            <a:ext cx="9575551" cy="684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1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ropicVTI">
  <a:themeElements>
    <a:clrScheme name="Tropic">
      <a:dk1>
        <a:srgbClr val="000000"/>
      </a:dk1>
      <a:lt1>
        <a:sysClr val="window" lastClr="FFFFFF"/>
      </a:lt1>
      <a:dk2>
        <a:srgbClr val="09392F"/>
      </a:dk2>
      <a:lt2>
        <a:srgbClr val="ECF0F0"/>
      </a:lt2>
      <a:accent1>
        <a:srgbClr val="1EBE9B"/>
      </a:accent1>
      <a:accent2>
        <a:srgbClr val="FD7C7C"/>
      </a:accent2>
      <a:accent3>
        <a:srgbClr val="7DA8B5"/>
      </a:accent3>
      <a:accent4>
        <a:srgbClr val="168E74"/>
      </a:accent4>
      <a:accent5>
        <a:srgbClr val="FB7365"/>
      </a:accent5>
      <a:accent6>
        <a:srgbClr val="D39B17"/>
      </a:accent6>
      <a:hlink>
        <a:srgbClr val="EF08F7"/>
      </a:hlink>
      <a:folHlink>
        <a:srgbClr val="8477FE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123</Words>
  <Application>Microsoft Office PowerPoint</Application>
  <PresentationFormat>Widescreen</PresentationFormat>
  <Paragraphs>12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Arial</vt:lpstr>
      <vt:lpstr>Gill Sans Nova</vt:lpstr>
      <vt:lpstr>Wingdings 3</vt:lpstr>
      <vt:lpstr>TropicVTI</vt:lpstr>
      <vt:lpstr>Apresentação do PowerPoint</vt:lpstr>
      <vt:lpstr>Apresentação do PowerPoint</vt:lpstr>
      <vt:lpstr>PRETÉRITO PERFECTO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Samylle Bomfim Souza</dc:creator>
  <cp:lastModifiedBy>Samylle Bomfim Souza</cp:lastModifiedBy>
  <cp:revision>1</cp:revision>
  <dcterms:created xsi:type="dcterms:W3CDTF">2023-11-01T14:42:13Z</dcterms:created>
  <dcterms:modified xsi:type="dcterms:W3CDTF">2023-11-01T16:08:51Z</dcterms:modified>
</cp:coreProperties>
</file>